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1" r:id="rId4"/>
    <p:sldId id="275" r:id="rId5"/>
    <p:sldId id="263" r:id="rId6"/>
    <p:sldId id="260" r:id="rId7"/>
    <p:sldId id="276" r:id="rId8"/>
    <p:sldId id="259" r:id="rId9"/>
    <p:sldId id="261" r:id="rId10"/>
    <p:sldId id="262" r:id="rId11"/>
    <p:sldId id="272" r:id="rId12"/>
    <p:sldId id="265" r:id="rId13"/>
    <p:sldId id="267" r:id="rId14"/>
    <p:sldId id="277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水煮沉浮" initials="K" lastIdx="9" clrIdx="0">
    <p:extLst>
      <p:ext uri="{19B8F6BF-5375-455C-9EA6-DF929625EA0E}">
        <p15:presenceInfo xmlns:p15="http://schemas.microsoft.com/office/powerpoint/2012/main" userId="水煮沉浮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C"/>
    <a:srgbClr val="1C1C1E"/>
    <a:srgbClr val="1E1C1C"/>
    <a:srgbClr val="000000"/>
    <a:srgbClr val="1E1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8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5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hyperlink" Target="mailto:support@kiloview.com" TargetMode="External"/><Relationship Id="rId5" Type="http://schemas.openxmlformats.org/officeDocument/2006/relationships/tags" Target="../tags/tag5.xml"/><Relationship Id="rId10" Type="http://schemas.openxmlformats.org/officeDocument/2006/relationships/hyperlink" Target="mailto:sales@kiloview.com" TargetMode="External"/><Relationship Id="rId4" Type="http://schemas.openxmlformats.org/officeDocument/2006/relationships/tags" Target="../tags/tag4.xml"/><Relationship Id="rId9" Type="http://schemas.openxmlformats.org/officeDocument/2006/relationships/image" Target="../media/image37.jpeg"/><Relationship Id="rId1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5916"/>
            <a:ext cx="12192001" cy="601749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sp>
        <p:nvSpPr>
          <p:cNvPr id="11" name="副标题 2">
            <a:extLst>
              <a:ext uri="{FF2B5EF4-FFF2-40B4-BE49-F238E27FC236}">
                <a16:creationId xmlns:a16="http://schemas.microsoft.com/office/drawing/2014/main" id="{61A0AE10-21F9-1F08-8A43-DCD0C0C55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6181" y="2799287"/>
            <a:ext cx="4719638" cy="1612457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Multiview Pro </a:t>
            </a:r>
          </a:p>
          <a:p>
            <a:r>
              <a:rPr lang="zh-CN" altLang="en-US" sz="32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快速入门 </a:t>
            </a:r>
            <a:r>
              <a:rPr lang="en-US" altLang="zh-CN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V2.2</a:t>
            </a:r>
            <a:endParaRPr lang="zh-CN" altLang="zh-CN" sz="32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A145768-7EB8-0D3B-495F-00065669E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0520"/>
            <a:ext cx="665018" cy="1879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20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C780DE8-275D-162F-19A3-E213CCBF6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3049" y="1056880"/>
            <a:ext cx="9805102" cy="4744239"/>
          </a:xfrm>
          <a:prstGeom prst="rect">
            <a:avLst/>
          </a:prstGeom>
        </p:spPr>
      </p:pic>
      <p:cxnSp>
        <p:nvCxnSpPr>
          <p:cNvPr id="8" name="连接符: 肘形 7">
            <a:extLst>
              <a:ext uri="{FF2B5EF4-FFF2-40B4-BE49-F238E27FC236}">
                <a16:creationId xmlns:a16="http://schemas.microsoft.com/office/drawing/2014/main" id="{0C7E8727-3AD9-AFD3-A6D8-0B17ABF4968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41576" y="1825705"/>
            <a:ext cx="2894814" cy="712417"/>
          </a:xfrm>
          <a:prstGeom prst="bentConnector3">
            <a:avLst>
              <a:gd name="adj1" fmla="val 828"/>
            </a:avLst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275163A-95A8-C507-EAEB-B08ECBE536D3}"/>
              </a:ext>
            </a:extLst>
          </p:cNvPr>
          <p:cNvSpPr txBox="1"/>
          <p:nvPr/>
        </p:nvSpPr>
        <p:spPr>
          <a:xfrm>
            <a:off x="3625983" y="313574"/>
            <a:ext cx="65259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PVW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设置选项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Take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切换，点击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Take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切换，可实现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PVW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PGM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信号中的视频切换。同时支持设置切换效果。另外还支持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编辑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视频源的标题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名称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，开启名称；音柱；安全框；中心线以及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PTZ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</a:t>
            </a:r>
            <a:endParaRPr lang="zh-CN" altLang="en-US" sz="11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5FA7BA-6DDA-A071-94E3-9A20592D0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5090" y="4471883"/>
            <a:ext cx="2229703" cy="915770"/>
          </a:xfrm>
          <a:prstGeom prst="rect">
            <a:avLst/>
          </a:prstGeom>
        </p:spPr>
      </p:pic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6B685BB0-8855-1B27-8FB7-DED5F1F7512C}"/>
              </a:ext>
            </a:extLst>
          </p:cNvPr>
          <p:cNvCxnSpPr>
            <a:cxnSpLocks/>
            <a:endCxn id="29" idx="2"/>
          </p:cNvCxnSpPr>
          <p:nvPr/>
        </p:nvCxnSpPr>
        <p:spPr>
          <a:xfrm rot="16200000" flipV="1">
            <a:off x="955966" y="3435215"/>
            <a:ext cx="2233629" cy="2113838"/>
          </a:xfrm>
          <a:prstGeom prst="bentConnector3">
            <a:avLst>
              <a:gd name="adj1" fmla="val -645"/>
            </a:avLst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237CBE90-8DC2-0478-3929-470954D34939}"/>
              </a:ext>
            </a:extLst>
          </p:cNvPr>
          <p:cNvSpPr txBox="1"/>
          <p:nvPr/>
        </p:nvSpPr>
        <p:spPr>
          <a:xfrm>
            <a:off x="23813" y="1928769"/>
            <a:ext cx="1984096" cy="144655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音频设置选项默认状态是静音（</a:t>
            </a:r>
            <a:r>
              <a:rPr lang="en-US" altLang="zh-CN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M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）。</a:t>
            </a:r>
            <a:endParaRPr lang="en-US" altLang="zh-CN" sz="11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zh-CN" sz="11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Audio Assigned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（音频锁定）表示音频锁定从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PGM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中输出</a:t>
            </a:r>
            <a:endParaRPr lang="en-US" altLang="zh-CN" sz="11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endParaRPr lang="en-US" altLang="zh-CN" sz="11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Audio Follow Video(AFV) 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表示音频跟随视频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7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7335B8A-0135-B802-37E2-B14B42BC2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1080000"/>
            <a:ext cx="11160392" cy="5400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BCD9BA6-D898-8AB1-92CC-78578717D401}"/>
              </a:ext>
            </a:extLst>
          </p:cNvPr>
          <p:cNvSpPr/>
          <p:nvPr/>
        </p:nvSpPr>
        <p:spPr>
          <a:xfrm>
            <a:off x="8731666" y="1603042"/>
            <a:ext cx="561848" cy="20945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连接符: 肘形 10">
            <a:extLst>
              <a:ext uri="{FF2B5EF4-FFF2-40B4-BE49-F238E27FC236}">
                <a16:creationId xmlns:a16="http://schemas.microsoft.com/office/drawing/2014/main" id="{1BA26588-A11F-1DC0-01B4-FE6AD05639D3}"/>
              </a:ext>
            </a:extLst>
          </p:cNvPr>
          <p:cNvCxnSpPr>
            <a:cxnSpLocks/>
          </p:cNvCxnSpPr>
          <p:nvPr/>
        </p:nvCxnSpPr>
        <p:spPr>
          <a:xfrm rot="10800000">
            <a:off x="7010403" y="774235"/>
            <a:ext cx="1662111" cy="933532"/>
          </a:xfrm>
          <a:prstGeom prst="bentConnector3">
            <a:avLst>
              <a:gd name="adj1" fmla="val 100143"/>
            </a:avLst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654F6151-37A0-FBDD-9F8C-9B8B37D5E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212" y="1981203"/>
            <a:ext cx="3013312" cy="238759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13C21F8-0A48-979C-CDC5-C97AEB55E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602" y="1405901"/>
            <a:ext cx="90489" cy="18097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D85476FC-CDC7-9EA4-6C2E-3D6AC8B8725A}"/>
              </a:ext>
            </a:extLst>
          </p:cNvPr>
          <p:cNvSpPr txBox="1"/>
          <p:nvPr/>
        </p:nvSpPr>
        <p:spPr>
          <a:xfrm>
            <a:off x="1681163" y="389986"/>
            <a:ext cx="1552232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修改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Main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的窗口属性</a:t>
            </a:r>
            <a:endParaRPr lang="zh-CN" altLang="zh-CN" sz="11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3ADFA95-4A20-A7C4-38CC-3DFDF4D345E3}"/>
              </a:ext>
            </a:extLst>
          </p:cNvPr>
          <p:cNvCxnSpPr>
            <a:cxnSpLocks/>
          </p:cNvCxnSpPr>
          <p:nvPr/>
        </p:nvCxnSpPr>
        <p:spPr>
          <a:xfrm flipV="1">
            <a:off x="2503846" y="719138"/>
            <a:ext cx="0" cy="614301"/>
          </a:xfrm>
          <a:prstGeom prst="straightConnector1">
            <a:avLst/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55B75325-D437-28F5-7529-833B967F7D3E}"/>
              </a:ext>
            </a:extLst>
          </p:cNvPr>
          <p:cNvSpPr txBox="1"/>
          <p:nvPr/>
        </p:nvSpPr>
        <p:spPr>
          <a:xfrm>
            <a:off x="3960020" y="120797"/>
            <a:ext cx="61007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在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Main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页面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开启直播，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表示将当前页面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图像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内容进行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直播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输出。如果需要修改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输出的分辨率和帧率，需要修改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Main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的窗口属性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；</a:t>
            </a:r>
            <a:endParaRPr lang="en-US" altLang="zh-CN" sz="11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点击直播的设置按钮可对支持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对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连接进行设置，支持设置组播模式进行连接，设置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组，以及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发现服务器</a:t>
            </a:r>
          </a:p>
        </p:txBody>
      </p:sp>
    </p:spTree>
    <p:extLst>
      <p:ext uri="{BB962C8B-B14F-4D97-AF65-F5344CB8AC3E}">
        <p14:creationId xmlns:p14="http://schemas.microsoft.com/office/powerpoint/2010/main" val="3988932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7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98ECA39-657D-9A61-0118-3AF8705A8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080000"/>
            <a:ext cx="11160394" cy="5400000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43C0C811-52D2-B848-FF7E-57E1BFA5C811}"/>
              </a:ext>
            </a:extLst>
          </p:cNvPr>
          <p:cNvCxnSpPr>
            <a:cxnSpLocks/>
          </p:cNvCxnSpPr>
          <p:nvPr/>
        </p:nvCxnSpPr>
        <p:spPr>
          <a:xfrm flipV="1">
            <a:off x="9024056" y="941780"/>
            <a:ext cx="0" cy="612090"/>
          </a:xfrm>
          <a:prstGeom prst="straightConnector1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5C280FA9-F9C3-2F57-4BBF-5B9AB8CF51ED}"/>
              </a:ext>
            </a:extLst>
          </p:cNvPr>
          <p:cNvSpPr txBox="1"/>
          <p:nvPr/>
        </p:nvSpPr>
        <p:spPr>
          <a:xfrm>
            <a:off x="4338710" y="351149"/>
            <a:ext cx="61815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在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PVW/PGM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页面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开启直播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即表示将当前页面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图像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内容进行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直播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输出。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支持通过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Take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功能实现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PVW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和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PGM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的视频切换；</a:t>
            </a:r>
            <a:endParaRPr lang="en-US" altLang="zh-CN" sz="11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如果需要修改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输出的分辨率和帧率，需要修改当前的制作属性。修改制作属性前需要先停止制作，然后再修改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A271D2A-B25E-6CD7-7D63-8641E90B6959}"/>
              </a:ext>
            </a:extLst>
          </p:cNvPr>
          <p:cNvSpPr/>
          <p:nvPr/>
        </p:nvSpPr>
        <p:spPr>
          <a:xfrm>
            <a:off x="8753574" y="1639990"/>
            <a:ext cx="561848" cy="20945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A82DA26-297B-9FC9-C00B-301B3785E03E}"/>
              </a:ext>
            </a:extLst>
          </p:cNvPr>
          <p:cNvSpPr txBox="1"/>
          <p:nvPr/>
        </p:nvSpPr>
        <p:spPr>
          <a:xfrm>
            <a:off x="1446213" y="673604"/>
            <a:ext cx="1490952" cy="268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修改制作的窗口属性</a:t>
            </a:r>
            <a:endParaRPr lang="zh-CN" altLang="zh-CN" sz="11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923DD9AD-5DA2-2089-52A6-3CD57D2D2399}"/>
              </a:ext>
            </a:extLst>
          </p:cNvPr>
          <p:cNvCxnSpPr>
            <a:cxnSpLocks/>
          </p:cNvCxnSpPr>
          <p:nvPr/>
        </p:nvCxnSpPr>
        <p:spPr>
          <a:xfrm flipV="1">
            <a:off x="1774526" y="941780"/>
            <a:ext cx="0" cy="640081"/>
          </a:xfrm>
          <a:prstGeom prst="straightConnector1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75B280-B56F-EA8B-94A7-58C961444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080000"/>
            <a:ext cx="11160388" cy="54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9372599" y="1561755"/>
            <a:ext cx="821373" cy="30514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sp>
        <p:nvSpPr>
          <p:cNvPr id="17" name="副标题 2">
            <a:extLst>
              <a:ext uri="{FF2B5EF4-FFF2-40B4-BE49-F238E27FC236}">
                <a16:creationId xmlns:a16="http://schemas.microsoft.com/office/drawing/2014/main" id="{74F0899F-6879-209D-CE36-5F2359839B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2639" y="468064"/>
            <a:ext cx="4404219" cy="335558"/>
          </a:xfrm>
        </p:spPr>
        <p:txBody>
          <a:bodyPr>
            <a:noAutofit/>
          </a:bodyPr>
          <a:lstStyle/>
          <a:p>
            <a:pPr algn="l"/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通过“窗口”进行配置，把当前的视频预览画面送到对应其他屏幕上显示，可一键全屏到对应的显示器窗口</a:t>
            </a:r>
          </a:p>
        </p:txBody>
      </p:sp>
      <p:cxnSp>
        <p:nvCxnSpPr>
          <p:cNvPr id="2" name="连接符: 肘形 1">
            <a:extLst>
              <a:ext uri="{FF2B5EF4-FFF2-40B4-BE49-F238E27FC236}">
                <a16:creationId xmlns:a16="http://schemas.microsoft.com/office/drawing/2014/main" id="{433D1B26-414F-1E85-5EBA-684CEEAADF4D}"/>
              </a:ext>
            </a:extLst>
          </p:cNvPr>
          <p:cNvCxnSpPr>
            <a:cxnSpLocks/>
          </p:cNvCxnSpPr>
          <p:nvPr/>
        </p:nvCxnSpPr>
        <p:spPr>
          <a:xfrm rot="10800000">
            <a:off x="8435041" y="594147"/>
            <a:ext cx="1425397" cy="967609"/>
          </a:xfrm>
          <a:prstGeom prst="bentConnector3">
            <a:avLst>
              <a:gd name="adj1" fmla="val -262"/>
            </a:avLst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994585" y="2908641"/>
            <a:ext cx="10196830" cy="834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ea typeface="微软雅黑" panose="020B0503020204020204" pitchFamily="34" charset="-122"/>
              </a:rPr>
              <a:t>让“视界”畅通无阻！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0" y="5846985"/>
            <a:ext cx="12192000" cy="10129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2340983" y="5905249"/>
            <a:ext cx="4265930" cy="373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400" b="0" i="0" dirty="0">
                <a:solidFill>
                  <a:srgbClr val="424242"/>
                </a:solidFill>
                <a:effectLst/>
                <a:latin typeface="Montserrat" panose="02000505000000020004" pitchFamily="2" charset="0"/>
              </a:rPr>
              <a:t>长沙千视电子科技有限公司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2340983" y="6236600"/>
            <a:ext cx="9008745" cy="52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电话：</a:t>
            </a:r>
            <a:r>
              <a:rPr lang="en-US" altLang="zh-CN" sz="1000" b="0" i="0" dirty="0">
                <a:solidFill>
                  <a:srgbClr val="3E3E3E"/>
                </a:solidFill>
                <a:effectLst/>
                <a:latin typeface="Montserrat" panose="02000505000000020004" pitchFamily="2" charset="0"/>
              </a:rPr>
              <a:t>18573195256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        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邮箱：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  <a:hlinkClick r:id="rId10"/>
              </a:rPr>
              <a:t> sales@kiloview.com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     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技术支持：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  <a:hlinkClick r:id="rId11"/>
              </a:rPr>
              <a:t>support@kiloview.com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         </a:t>
            </a:r>
            <a:b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</a:b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地址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: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长沙市雨花区汇金路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877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号嘉华智谷产业园长沙屿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B4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栋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106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、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109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号</a:t>
            </a:r>
            <a:endParaRPr sz="100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92" y="2026160"/>
            <a:ext cx="2240016" cy="71680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6111766-7F00-4AF2-86AB-BCAE321C0B5F}"/>
              </a:ext>
            </a:extLst>
          </p:cNvPr>
          <p:cNvGrpSpPr/>
          <p:nvPr/>
        </p:nvGrpSpPr>
        <p:grpSpPr>
          <a:xfrm>
            <a:off x="233097" y="5938562"/>
            <a:ext cx="1781314" cy="854905"/>
            <a:chOff x="233097" y="5938562"/>
            <a:chExt cx="1781314" cy="85490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94781CD-1979-4147-9BB4-946D466A8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97" y="5938562"/>
              <a:ext cx="854905" cy="85490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1AFF70D-D25F-41B2-8CA9-BE36CE788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506" y="5938562"/>
              <a:ext cx="854905" cy="854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793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7053" y="976559"/>
            <a:ext cx="7847810" cy="4904882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017818" y="271181"/>
            <a:ext cx="6176155" cy="589794"/>
          </a:xfrm>
        </p:spPr>
        <p:txBody>
          <a:bodyPr>
            <a:normAutofit/>
          </a:bodyPr>
          <a:lstStyle/>
          <a:p>
            <a:pPr algn="l"/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打开</a:t>
            </a:r>
            <a:r>
              <a:rPr lang="en-US" altLang="zh-CN" sz="1100" dirty="0" err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Muitiview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Pro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，将链接复制或输入到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浏览器，或者使用移动设备（平板、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iPad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）扫描二维码，访问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Multiview Pro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的客户端。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（默认登录用户和密码为：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admin/admin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zh-CN" sz="11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642860" y="4963887"/>
            <a:ext cx="944687" cy="38952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副标题 1"/>
          <p:cNvSpPr txBox="1">
            <a:spLocks/>
          </p:cNvSpPr>
          <p:nvPr/>
        </p:nvSpPr>
        <p:spPr>
          <a:xfrm>
            <a:off x="10538671" y="173654"/>
            <a:ext cx="1592619" cy="3546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sp>
        <p:nvSpPr>
          <p:cNvPr id="20" name="副标题 2">
            <a:extLst>
              <a:ext uri="{FF2B5EF4-FFF2-40B4-BE49-F238E27FC236}">
                <a16:creationId xmlns:a16="http://schemas.microsoft.com/office/drawing/2014/main" id="{77DB390B-F0EA-6DAB-4BB5-0DBB78871E45}"/>
              </a:ext>
            </a:extLst>
          </p:cNvPr>
          <p:cNvSpPr txBox="1">
            <a:spLocks/>
          </p:cNvSpPr>
          <p:nvPr/>
        </p:nvSpPr>
        <p:spPr>
          <a:xfrm>
            <a:off x="242289" y="1043207"/>
            <a:ext cx="2585205" cy="496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设置中可修改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NDI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的主机名和登录端口</a:t>
            </a:r>
            <a:endParaRPr lang="zh-CN" altLang="zh-CN" sz="11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EC198BD-0B53-DEDC-4BC3-EBA9A9451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56" y="1357313"/>
            <a:ext cx="2679838" cy="1721167"/>
          </a:xfrm>
          <a:prstGeom prst="rect">
            <a:avLst/>
          </a:prstGeom>
        </p:spPr>
      </p:pic>
      <p:cxnSp>
        <p:nvCxnSpPr>
          <p:cNvPr id="2" name="连接符: 肘形 1">
            <a:extLst>
              <a:ext uri="{FF2B5EF4-FFF2-40B4-BE49-F238E27FC236}">
                <a16:creationId xmlns:a16="http://schemas.microsoft.com/office/drawing/2014/main" id="{07B4FD91-3D36-EA45-E9C4-E5548EC3981E}"/>
              </a:ext>
            </a:extLst>
          </p:cNvPr>
          <p:cNvCxnSpPr>
            <a:cxnSpLocks/>
            <a:endCxn id="3" idx="3"/>
          </p:cNvCxnSpPr>
          <p:nvPr/>
        </p:nvCxnSpPr>
        <p:spPr>
          <a:xfrm rot="5400000" flipH="1" flipV="1">
            <a:off x="7151269" y="2115944"/>
            <a:ext cx="4592570" cy="1492838"/>
          </a:xfrm>
          <a:prstGeom prst="bentConnector4">
            <a:avLst>
              <a:gd name="adj1" fmla="val 195"/>
              <a:gd name="adj2" fmla="val 204982"/>
            </a:avLst>
          </a:prstGeom>
          <a:ln w="285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2FDCBE2C-1B5F-E0D6-767E-79B07A403EAC}"/>
              </a:ext>
            </a:extLst>
          </p:cNvPr>
          <p:cNvCxnSpPr>
            <a:cxnSpLocks/>
          </p:cNvCxnSpPr>
          <p:nvPr/>
        </p:nvCxnSpPr>
        <p:spPr>
          <a:xfrm flipH="1">
            <a:off x="2827494" y="2392680"/>
            <a:ext cx="694447" cy="0"/>
          </a:xfrm>
          <a:prstGeom prst="straightConnector1">
            <a:avLst/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26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ED6B4B-A86B-6ED7-740D-6066D061D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2" y="925158"/>
            <a:ext cx="8012294" cy="50076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652F990-69D4-4B09-979A-B8E8E8F98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229" y="1118818"/>
            <a:ext cx="3977541" cy="20501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4710D3F-1732-126D-401C-C1882CE6D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230" y="4173166"/>
            <a:ext cx="3977541" cy="1759676"/>
          </a:xfrm>
          <a:prstGeom prst="rect">
            <a:avLst/>
          </a:prstGeom>
        </p:spPr>
      </p:pic>
      <p:sp>
        <p:nvSpPr>
          <p:cNvPr id="10" name="副标题 2">
            <a:extLst>
              <a:ext uri="{FF2B5EF4-FFF2-40B4-BE49-F238E27FC236}">
                <a16:creationId xmlns:a16="http://schemas.microsoft.com/office/drawing/2014/main" id="{B8796BE3-9783-63F0-1A7A-9E4D3D541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2614" y="354692"/>
            <a:ext cx="8646772" cy="570466"/>
          </a:xfrm>
        </p:spPr>
        <p:txBody>
          <a:bodyPr>
            <a:noAutofit/>
          </a:bodyPr>
          <a:lstStyle/>
          <a:p>
            <a:pPr algn="l"/>
            <a:r>
              <a:rPr lang="zh-CN" altLang="en-US" sz="1100" dirty="0">
                <a:solidFill>
                  <a:schemeClr val="bg2"/>
                </a:solidFill>
                <a:latin typeface="+mn-ea"/>
              </a:rPr>
              <a:t>在</a:t>
            </a:r>
            <a:r>
              <a:rPr lang="en-US" altLang="zh-CN" sz="1100" dirty="0">
                <a:solidFill>
                  <a:schemeClr val="bg2"/>
                </a:solidFill>
                <a:latin typeface="+mn-ea"/>
              </a:rPr>
              <a:t>web</a:t>
            </a:r>
            <a:r>
              <a:rPr lang="zh-CN" altLang="en-US" sz="1100" dirty="0">
                <a:solidFill>
                  <a:schemeClr val="bg2"/>
                </a:solidFill>
                <a:latin typeface="+mn-ea"/>
              </a:rPr>
              <a:t>上登录后，首次需要先建立制作，制作最高支持</a:t>
            </a:r>
            <a:r>
              <a:rPr lang="en-US" altLang="zh-CN" sz="1100" dirty="0">
                <a:solidFill>
                  <a:schemeClr val="bg2"/>
                </a:solidFill>
                <a:latin typeface="+mn-ea"/>
              </a:rPr>
              <a:t>3840x2160</a:t>
            </a:r>
            <a:r>
              <a:rPr lang="zh-CN" altLang="en-US" sz="1100" dirty="0">
                <a:solidFill>
                  <a:schemeClr val="bg2"/>
                </a:solidFill>
                <a:latin typeface="+mn-ea"/>
              </a:rPr>
              <a:t>的分辨率同时支持自定义分辨率；</a:t>
            </a:r>
            <a:endParaRPr lang="en-US" altLang="zh-CN" sz="1100" dirty="0">
              <a:solidFill>
                <a:schemeClr val="bg2"/>
              </a:solidFill>
              <a:latin typeface="+mn-ea"/>
            </a:endParaRPr>
          </a:p>
          <a:p>
            <a:pPr algn="l"/>
            <a:r>
              <a:rPr lang="zh-CN" altLang="en-US" sz="1100" dirty="0">
                <a:solidFill>
                  <a:schemeClr val="bg2"/>
                </a:solidFill>
                <a:latin typeface="+mn-ea"/>
              </a:rPr>
              <a:t>制作建立完成后，先添加布局，</a:t>
            </a:r>
            <a:r>
              <a:rPr lang="zh-CN" altLang="zh-CN" sz="1100" dirty="0">
                <a:solidFill>
                  <a:schemeClr val="bg2"/>
                </a:solidFill>
                <a:latin typeface="+mn-ea"/>
              </a:rPr>
              <a:t>界面默认显示常见几种分屏模式，可自行选择切换</a:t>
            </a:r>
            <a:r>
              <a:rPr lang="zh-CN" altLang="en-US" sz="1800" dirty="0">
                <a:solidFill>
                  <a:schemeClr val="bg2"/>
                </a:solidFill>
                <a:latin typeface="+mn-ea"/>
              </a:rPr>
              <a:t>，</a:t>
            </a:r>
            <a:r>
              <a:rPr lang="zh-CN" altLang="en-US" sz="1100" dirty="0">
                <a:solidFill>
                  <a:schemeClr val="bg2"/>
                </a:solidFill>
                <a:latin typeface="+mn-ea"/>
              </a:rPr>
              <a:t>最多支持</a:t>
            </a:r>
            <a:r>
              <a:rPr lang="en-US" altLang="zh-CN" sz="1100" dirty="0">
                <a:solidFill>
                  <a:schemeClr val="bg2"/>
                </a:solidFill>
                <a:latin typeface="+mn-ea"/>
              </a:rPr>
              <a:t>20</a:t>
            </a:r>
            <a:r>
              <a:rPr lang="zh-CN" altLang="en-US" sz="1100" dirty="0">
                <a:solidFill>
                  <a:schemeClr val="bg2"/>
                </a:solidFill>
                <a:latin typeface="+mn-ea"/>
              </a:rPr>
              <a:t>分屏</a:t>
            </a:r>
            <a:endParaRPr lang="zh-CN" altLang="zh-CN" sz="1100" dirty="0">
              <a:solidFill>
                <a:schemeClr val="bg2"/>
              </a:solidFill>
              <a:latin typeface="+mn-ea"/>
            </a:endParaRPr>
          </a:p>
        </p:txBody>
      </p:sp>
      <p:cxnSp>
        <p:nvCxnSpPr>
          <p:cNvPr id="2" name="连接符: 肘形 1">
            <a:extLst>
              <a:ext uri="{FF2B5EF4-FFF2-40B4-BE49-F238E27FC236}">
                <a16:creationId xmlns:a16="http://schemas.microsoft.com/office/drawing/2014/main" id="{600695FC-4E25-61F2-BF06-C348315F1305}"/>
              </a:ext>
            </a:extLst>
          </p:cNvPr>
          <p:cNvCxnSpPr>
            <a:cxnSpLocks/>
          </p:cNvCxnSpPr>
          <p:nvPr/>
        </p:nvCxnSpPr>
        <p:spPr>
          <a:xfrm flipV="1">
            <a:off x="4073949" y="2403566"/>
            <a:ext cx="2766282" cy="1959429"/>
          </a:xfrm>
          <a:prstGeom prst="bentConnector3">
            <a:avLst>
              <a:gd name="adj1" fmla="val -94"/>
            </a:avLst>
          </a:prstGeom>
          <a:ln w="285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D0071158-49B9-F6B2-8D9A-D8447C4259ED}"/>
              </a:ext>
            </a:extLst>
          </p:cNvPr>
          <p:cNvCxnSpPr>
            <a:cxnSpLocks/>
          </p:cNvCxnSpPr>
          <p:nvPr/>
        </p:nvCxnSpPr>
        <p:spPr>
          <a:xfrm>
            <a:off x="8828998" y="3168948"/>
            <a:ext cx="1" cy="1004218"/>
          </a:xfrm>
          <a:prstGeom prst="straightConnector1">
            <a:avLst/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246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21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05D6805-567C-5730-69A5-185072D50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080000"/>
            <a:ext cx="11160000" cy="5399813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EC05DBB3-5D31-3BEA-6DEA-8B35B5D99A6D}"/>
              </a:ext>
            </a:extLst>
          </p:cNvPr>
          <p:cNvCxnSpPr>
            <a:cxnSpLocks/>
          </p:cNvCxnSpPr>
          <p:nvPr/>
        </p:nvCxnSpPr>
        <p:spPr>
          <a:xfrm flipV="1">
            <a:off x="6400800" y="969508"/>
            <a:ext cx="0" cy="1214828"/>
          </a:xfrm>
          <a:prstGeom prst="straightConnector1">
            <a:avLst/>
          </a:prstGeom>
          <a:ln w="1270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连接符: 肘形 12">
            <a:extLst>
              <a:ext uri="{FF2B5EF4-FFF2-40B4-BE49-F238E27FC236}">
                <a16:creationId xmlns:a16="http://schemas.microsoft.com/office/drawing/2014/main" id="{A439C182-8336-8485-5D04-E40CEA1FAD9D}"/>
              </a:ext>
            </a:extLst>
          </p:cNvPr>
          <p:cNvCxnSpPr>
            <a:cxnSpLocks/>
            <a:endCxn id="16" idx="1"/>
          </p:cNvCxnSpPr>
          <p:nvPr/>
        </p:nvCxnSpPr>
        <p:spPr>
          <a:xfrm rot="16200000" flipV="1">
            <a:off x="1329521" y="1361796"/>
            <a:ext cx="1222567" cy="176381"/>
          </a:xfrm>
          <a:prstGeom prst="bentConnector4">
            <a:avLst>
              <a:gd name="adj1" fmla="val -1317"/>
              <a:gd name="adj2" fmla="val 1007241"/>
            </a:avLst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D5510F61-6E8B-7FF6-B93E-972E4DEAC9C4}"/>
              </a:ext>
            </a:extLst>
          </p:cNvPr>
          <p:cNvSpPr txBox="1"/>
          <p:nvPr/>
        </p:nvSpPr>
        <p:spPr>
          <a:xfrm>
            <a:off x="1852613" y="707898"/>
            <a:ext cx="30194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视频源名称、分辨率等信息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ADF5C48-69D7-57F3-C475-3288574055CB}"/>
              </a:ext>
            </a:extLst>
          </p:cNvPr>
          <p:cNvSpPr txBox="1"/>
          <p:nvPr/>
        </p:nvSpPr>
        <p:spPr>
          <a:xfrm>
            <a:off x="8908331" y="697741"/>
            <a:ext cx="29223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视频源列表</a:t>
            </a:r>
            <a:r>
              <a:rPr lang="en-US" altLang="zh-CN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自动发现同一局域网内的</a:t>
            </a:r>
            <a:r>
              <a:rPr lang="en-US" altLang="zh-CN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NDI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源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7FDA6F83-6460-7965-E115-864C2560AAF0}"/>
              </a:ext>
            </a:extLst>
          </p:cNvPr>
          <p:cNvCxnSpPr>
            <a:cxnSpLocks/>
          </p:cNvCxnSpPr>
          <p:nvPr/>
        </p:nvCxnSpPr>
        <p:spPr>
          <a:xfrm flipV="1">
            <a:off x="10848975" y="986881"/>
            <a:ext cx="0" cy="1349271"/>
          </a:xfrm>
          <a:prstGeom prst="straightConnector1">
            <a:avLst/>
          </a:prstGeom>
          <a:ln w="1270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86F3BAA4-CEC8-BC6C-3BDF-8598548C29DD}"/>
              </a:ext>
            </a:extLst>
          </p:cNvPr>
          <p:cNvSpPr txBox="1"/>
          <p:nvPr/>
        </p:nvSpPr>
        <p:spPr>
          <a:xfrm>
            <a:off x="4512271" y="707898"/>
            <a:ext cx="38147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发现视频源后，把视频源拖入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布局</a:t>
            </a:r>
            <a:r>
              <a:rPr lang="zh-CN" altLang="zh-CN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窗口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</a:t>
            </a:r>
            <a:r>
              <a:rPr lang="zh-CN" altLang="zh-CN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进行播放监看</a:t>
            </a:r>
            <a:endParaRPr lang="zh-CN" altLang="zh-CN" sz="1100" kern="100" dirty="0">
              <a:solidFill>
                <a:schemeClr val="bg1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88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951037" y="280995"/>
            <a:ext cx="4337330" cy="363758"/>
          </a:xfrm>
        </p:spPr>
        <p:txBody>
          <a:bodyPr>
            <a:normAutofit/>
          </a:bodyPr>
          <a:lstStyle/>
          <a:p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添加一个窗口，名称可支持自定义同时支持设定编号范围和帧率</a:t>
            </a:r>
            <a:endParaRPr lang="en-US" altLang="zh-CN" sz="110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7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357910F-3C7B-96B5-1F80-69EC702F4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248" y="762263"/>
            <a:ext cx="10764687" cy="52085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A49AF89-AD2C-6667-515B-F2066A286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245" y="1829707"/>
            <a:ext cx="3079457" cy="2262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FDCC5B-C57C-1BFD-2C95-3858A7128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800" y="1561898"/>
            <a:ext cx="684357" cy="949928"/>
          </a:xfrm>
          <a:prstGeom prst="rect">
            <a:avLst/>
          </a:prstGeom>
        </p:spPr>
      </p:pic>
      <p:sp>
        <p:nvSpPr>
          <p:cNvPr id="29" name="副标题 2">
            <a:extLst>
              <a:ext uri="{FF2B5EF4-FFF2-40B4-BE49-F238E27FC236}">
                <a16:creationId xmlns:a16="http://schemas.microsoft.com/office/drawing/2014/main" id="{DD174077-CA56-DB39-C73A-50DAA0B608CA}"/>
              </a:ext>
            </a:extLst>
          </p:cNvPr>
          <p:cNvSpPr txBox="1">
            <a:spLocks/>
          </p:cNvSpPr>
          <p:nvPr/>
        </p:nvSpPr>
        <p:spPr>
          <a:xfrm>
            <a:off x="1582207" y="279657"/>
            <a:ext cx="3266017" cy="417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新添加一个制作，名称可支持自定义同时支持设定</a:t>
            </a:r>
            <a:r>
              <a:rPr lang="en-US" altLang="zh-CN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PVW</a:t>
            </a: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和</a:t>
            </a:r>
            <a:r>
              <a:rPr lang="en-US" altLang="zh-CN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PGM</a:t>
            </a: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的分辨率和帧率</a:t>
            </a:r>
            <a:endParaRPr lang="en-US" altLang="zh-CN" sz="110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38" name="副标题 2">
            <a:extLst>
              <a:ext uri="{FF2B5EF4-FFF2-40B4-BE49-F238E27FC236}">
                <a16:creationId xmlns:a16="http://schemas.microsoft.com/office/drawing/2014/main" id="{0211B17A-BCD4-5DBE-1EF8-93E20FF8840E}"/>
              </a:ext>
            </a:extLst>
          </p:cNvPr>
          <p:cNvSpPr txBox="1">
            <a:spLocks/>
          </p:cNvSpPr>
          <p:nvPr/>
        </p:nvSpPr>
        <p:spPr>
          <a:xfrm>
            <a:off x="-92131" y="1326878"/>
            <a:ext cx="1514475" cy="438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对当前制作进行属性修改，重命名等操作</a:t>
            </a:r>
            <a:endParaRPr lang="en-US" altLang="zh-CN" sz="110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cxnSp>
        <p:nvCxnSpPr>
          <p:cNvPr id="15" name="连接符: 肘形 14">
            <a:extLst>
              <a:ext uri="{FF2B5EF4-FFF2-40B4-BE49-F238E27FC236}">
                <a16:creationId xmlns:a16="http://schemas.microsoft.com/office/drawing/2014/main" id="{D69581E5-74BE-15B7-030D-C21AA574BAD5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3550250" y="644753"/>
            <a:ext cx="4569452" cy="495003"/>
          </a:xfrm>
          <a:prstGeom prst="bentConnector2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连接符: 肘形 18">
            <a:extLst>
              <a:ext uri="{FF2B5EF4-FFF2-40B4-BE49-F238E27FC236}">
                <a16:creationId xmlns:a16="http://schemas.microsoft.com/office/drawing/2014/main" id="{E79AA35B-39BB-9A8B-C0C8-FFD745E3F5B3}"/>
              </a:ext>
            </a:extLst>
          </p:cNvPr>
          <p:cNvCxnSpPr>
            <a:cxnSpLocks/>
            <a:endCxn id="38" idx="2"/>
          </p:cNvCxnSpPr>
          <p:nvPr/>
        </p:nvCxnSpPr>
        <p:spPr>
          <a:xfrm rot="10800000" flipV="1">
            <a:off x="665107" y="1443051"/>
            <a:ext cx="1906864" cy="322576"/>
          </a:xfrm>
          <a:prstGeom prst="bentConnector4">
            <a:avLst>
              <a:gd name="adj1" fmla="val -12"/>
              <a:gd name="adj2" fmla="val 302373"/>
            </a:avLst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CF67E0EC-917E-DC02-4B81-1FADE3A81840}"/>
              </a:ext>
            </a:extLst>
          </p:cNvPr>
          <p:cNvCxnSpPr>
            <a:cxnSpLocks/>
          </p:cNvCxnSpPr>
          <p:nvPr/>
        </p:nvCxnSpPr>
        <p:spPr>
          <a:xfrm flipV="1">
            <a:off x="2571971" y="643416"/>
            <a:ext cx="0" cy="425997"/>
          </a:xfrm>
          <a:prstGeom prst="straightConnector1">
            <a:avLst/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8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AE66541-53DB-6AD1-0080-71CAAD6B3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080000"/>
            <a:ext cx="11160000" cy="5399813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1775" y="515300"/>
            <a:ext cx="4270297" cy="556378"/>
          </a:xfrm>
        </p:spPr>
        <p:txBody>
          <a:bodyPr>
            <a:normAutofit/>
          </a:bodyPr>
          <a:lstStyle/>
          <a:p>
            <a:pPr algn="just"/>
            <a:r>
              <a:rPr lang="zh-CN" altLang="zh-CN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在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软件中</a:t>
            </a:r>
            <a:r>
              <a:rPr lang="zh-CN" altLang="zh-CN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添加的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新的</a:t>
            </a:r>
            <a:r>
              <a:rPr lang="zh-CN" altLang="zh-CN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布局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后</a:t>
            </a:r>
            <a:r>
              <a:rPr lang="zh-CN" altLang="zh-CN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，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可以在列表中使用所需要的布局</a:t>
            </a:r>
            <a:endParaRPr lang="en-US" altLang="zh-CN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4E4BF74-0A0D-BD36-EF8C-AD30A85528D0}"/>
              </a:ext>
            </a:extLst>
          </p:cNvPr>
          <p:cNvSpPr txBox="1"/>
          <p:nvPr/>
        </p:nvSpPr>
        <p:spPr>
          <a:xfrm>
            <a:off x="7104960" y="469978"/>
            <a:ext cx="39337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显示当前已添加的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源组，默认存在源列表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-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自动发现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，用户可根据工作要求自行添加新的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源组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-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手动添加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6FEA9AA-189D-89E6-2CAC-1FF5138A5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4270" y="1979269"/>
            <a:ext cx="3189204" cy="245323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1368088" y="1933575"/>
            <a:ext cx="122237" cy="12555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2C93ACB-A677-A87F-03C7-0EC20A272FA7}"/>
              </a:ext>
            </a:extLst>
          </p:cNvPr>
          <p:cNvSpPr/>
          <p:nvPr/>
        </p:nvSpPr>
        <p:spPr>
          <a:xfrm>
            <a:off x="10717604" y="1615123"/>
            <a:ext cx="310833" cy="18587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连接符: 肘形 11">
            <a:extLst>
              <a:ext uri="{FF2B5EF4-FFF2-40B4-BE49-F238E27FC236}">
                <a16:creationId xmlns:a16="http://schemas.microsoft.com/office/drawing/2014/main" id="{184832B4-442C-720C-BB8E-8EB9564F2FA2}"/>
              </a:ext>
            </a:extLst>
          </p:cNvPr>
          <p:cNvCxnSpPr>
            <a:cxnSpLocks/>
            <a:endCxn id="9" idx="2"/>
          </p:cNvCxnSpPr>
          <p:nvPr/>
        </p:nvCxnSpPr>
        <p:spPr>
          <a:xfrm rot="10800000">
            <a:off x="9071821" y="900866"/>
            <a:ext cx="1618407" cy="807195"/>
          </a:xfrm>
          <a:prstGeom prst="bentConnector2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F2541D21-8349-CEA2-A9AD-78263EDB9AE7}"/>
              </a:ext>
            </a:extLst>
          </p:cNvPr>
          <p:cNvCxnSpPr>
            <a:cxnSpLocks/>
            <a:endCxn id="11" idx="3"/>
          </p:cNvCxnSpPr>
          <p:nvPr/>
        </p:nvCxnSpPr>
        <p:spPr>
          <a:xfrm rot="10800000" flipV="1">
            <a:off x="9173475" y="1996353"/>
            <a:ext cx="2119837" cy="1209534"/>
          </a:xfrm>
          <a:prstGeom prst="bentConnector3">
            <a:avLst>
              <a:gd name="adj1" fmla="val 70901"/>
            </a:avLst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18C35E1E-09A1-CEE0-5249-64453985AA99}"/>
              </a:ext>
            </a:extLst>
          </p:cNvPr>
          <p:cNvCxnSpPr>
            <a:cxnSpLocks/>
          </p:cNvCxnSpPr>
          <p:nvPr/>
        </p:nvCxnSpPr>
        <p:spPr>
          <a:xfrm flipV="1">
            <a:off x="2852637" y="793489"/>
            <a:ext cx="0" cy="1659269"/>
          </a:xfrm>
          <a:prstGeom prst="straightConnector1">
            <a:avLst/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DF17DD-B444-465D-9A19-2C9698647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182" y="937135"/>
            <a:ext cx="11160000" cy="53998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933574" y="1473113"/>
            <a:ext cx="8143875" cy="23288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984468"/>
              </p:ext>
            </p:extLst>
          </p:nvPr>
        </p:nvGraphicFramePr>
        <p:xfrm>
          <a:off x="7237297" y="1796018"/>
          <a:ext cx="4511357" cy="460176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04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75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图标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说明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切换系统语言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编辑布局，保存当前布局内容，以及将当前布局进行另存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292054"/>
                  </a:ext>
                </a:extLst>
              </a:tr>
              <a:tr h="32913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开启和关闭所有播放视频源中心线的显示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3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zh-CN" altLang="zh-CN" sz="10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开启和关闭所有播放视频源安全框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96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000" kern="0" dirty="0">
                          <a:effectLst/>
                          <a:latin typeface="微软雅黑" panose="020B0503020204020204" pitchFamily="34" charset="-122"/>
                          <a:ea typeface="+mn-ea"/>
                        </a:rPr>
                        <a:t> </a:t>
                      </a:r>
                      <a:r>
                        <a:rPr lang="zh-CN" altLang="zh-CN" sz="1000" kern="0" dirty="0">
                          <a:effectLst/>
                          <a:latin typeface="微软雅黑" panose="020B0503020204020204" pitchFamily="34" charset="-122"/>
                          <a:ea typeface="+mn-ea"/>
                        </a:rPr>
                        <a:t>开启和关闭所有播放视频源音柱显示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294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000" kern="0" dirty="0">
                          <a:effectLst/>
                          <a:latin typeface="微软雅黑" panose="020B0503020204020204" pitchFamily="34" charset="-122"/>
                          <a:ea typeface="+mn-ea"/>
                        </a:rPr>
                        <a:t> </a:t>
                      </a:r>
                      <a:r>
                        <a:rPr lang="zh-CN" altLang="zh-CN" sz="1000" kern="0" dirty="0">
                          <a:effectLst/>
                          <a:latin typeface="微软雅黑" panose="020B0503020204020204" pitchFamily="34" charset="-122"/>
                          <a:ea typeface="+mn-ea"/>
                        </a:rPr>
                        <a:t>开启和关闭所有播放视频源显示名称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294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开启设置名称</a:t>
                      </a:r>
                      <a:r>
                        <a:rPr lang="zh-CN" altLang="zh-CN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字体的大小和颜色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660581"/>
                  </a:ext>
                </a:extLst>
              </a:tr>
              <a:tr h="36862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000" kern="0" dirty="0">
                          <a:effectLst/>
                          <a:latin typeface="微软雅黑" panose="020B0503020204020204" pitchFamily="34" charset="-122"/>
                          <a:ea typeface="+mn-ea"/>
                        </a:rPr>
                        <a:t> </a:t>
                      </a:r>
                      <a:r>
                        <a:rPr lang="zh-CN" altLang="zh-CN" sz="1000" kern="0" dirty="0">
                          <a:effectLst/>
                          <a:latin typeface="微软雅黑" panose="020B0503020204020204" pitchFamily="34" charset="-122"/>
                          <a:ea typeface="+mn-ea"/>
                        </a:rPr>
                        <a:t>开启和关闭所有播放视频源边框叠加和设置边框颜色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46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zh-CN" altLang="en-US" sz="1000" kern="0" dirty="0">
                          <a:effectLst/>
                          <a:latin typeface="微软雅黑" panose="020B0503020204020204" pitchFamily="34" charset="-122"/>
                          <a:ea typeface="+mn-ea"/>
                        </a:rPr>
                        <a:t> 开启和关闭所有播放视频源的音频赠益和设置音频增益参数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13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zh-CN" alt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开启和关闭显示</a:t>
                      </a:r>
                      <a:r>
                        <a:rPr lang="en-US" alt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NDI</a:t>
                      </a:r>
                      <a:r>
                        <a:rPr lang="zh-CN" alt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源的通道信息和分辨率信息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913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清理当前布局的所有内容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033973"/>
                  </a:ext>
                </a:extLst>
              </a:tr>
              <a:tr h="32913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 </a:t>
                      </a:r>
                      <a:r>
                        <a:rPr lang="zh-CN" altLang="zh-CN" sz="10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开启和关闭当前布局的</a:t>
                      </a:r>
                      <a:r>
                        <a:rPr lang="en-US" altLang="zh-CN" sz="10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NDI</a:t>
                      </a:r>
                      <a:r>
                        <a:rPr lang="zh-CN" altLang="zh-CN" sz="10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输出</a:t>
                      </a:r>
                      <a:endParaRPr lang="zh-CN" altLang="en-US" sz="1000" kern="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90098"/>
                  </a:ext>
                </a:extLst>
              </a:tr>
              <a:tr h="32913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 开启电脑多屏幕切换，可以把主屏幕的内容切换到任意的分屏</a:t>
                      </a:r>
                      <a:endParaRPr lang="en-US" altLang="zh-CN" sz="1000" kern="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792106"/>
                  </a:ext>
                </a:extLst>
              </a:tr>
            </a:tbl>
          </a:graphicData>
        </a:graphic>
      </p:graphicFrame>
      <p:pic>
        <p:nvPicPr>
          <p:cNvPr id="2056" name="图片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80" y="2119076"/>
            <a:ext cx="330200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图片_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908" y="2742569"/>
            <a:ext cx="30162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图片_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024" y="3714252"/>
            <a:ext cx="319088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图片_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80" y="3376691"/>
            <a:ext cx="344488" cy="2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长沙千视电子科技有限公司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CD6D80F-CCAE-43C5-A867-0C42A4DE85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46" y="3072977"/>
            <a:ext cx="256576" cy="2224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B0165EC-5F73-7F90-5ACB-199A737842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690" y="4090466"/>
            <a:ext cx="589618" cy="1852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1EB8396-CF2B-80C5-A086-AEFE9B13A6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3119" y="2459727"/>
            <a:ext cx="680351" cy="18831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B950C1E-F572-542D-1C33-43C34BDE43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8514" y="5166497"/>
            <a:ext cx="599546" cy="181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EDCEBB5-3B46-9D9F-BE14-B4DA80725E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7726" y="4801265"/>
            <a:ext cx="599545" cy="185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88B15FA-E07D-CE27-1245-593AEED7B4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92367" y="4453052"/>
            <a:ext cx="589618" cy="17669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04CC2C9-41C6-EB51-8C1E-962E093DF5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46" y="5473952"/>
            <a:ext cx="256576" cy="219665"/>
          </a:xfrm>
          <a:prstGeom prst="rect">
            <a:avLst/>
          </a:prstGeom>
        </p:spPr>
      </p:pic>
      <p:pic>
        <p:nvPicPr>
          <p:cNvPr id="32" name="图片_10">
            <a:extLst>
              <a:ext uri="{FF2B5EF4-FFF2-40B4-BE49-F238E27FC236}">
                <a16:creationId xmlns:a16="http://schemas.microsoft.com/office/drawing/2014/main" id="{7B928E26-3E2F-5711-88F6-C8F4912502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5551" y="5810216"/>
            <a:ext cx="603250" cy="185200"/>
          </a:xfrm>
          <a:prstGeom prst="rect">
            <a:avLst/>
          </a:prstGeom>
          <a:noFill/>
        </p:spPr>
      </p:pic>
      <p:pic>
        <p:nvPicPr>
          <p:cNvPr id="33" name="图片_11">
            <a:extLst>
              <a:ext uri="{FF2B5EF4-FFF2-40B4-BE49-F238E27FC236}">
                <a16:creationId xmlns:a16="http://schemas.microsoft.com/office/drawing/2014/main" id="{738F71A2-5F93-25E6-7529-766C322F32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3676" y="6147694"/>
            <a:ext cx="603250" cy="182684"/>
          </a:xfrm>
          <a:prstGeom prst="rect">
            <a:avLst/>
          </a:prstGeom>
          <a:noFill/>
        </p:spPr>
      </p:pic>
      <p:cxnSp>
        <p:nvCxnSpPr>
          <p:cNvPr id="3" name="连接符: 肘形 2">
            <a:extLst>
              <a:ext uri="{FF2B5EF4-FFF2-40B4-BE49-F238E27FC236}">
                <a16:creationId xmlns:a16="http://schemas.microsoft.com/office/drawing/2014/main" id="{630B7F68-7845-59A0-ACD7-62FF52DA1E3B}"/>
              </a:ext>
            </a:extLst>
          </p:cNvPr>
          <p:cNvCxnSpPr>
            <a:cxnSpLocks/>
          </p:cNvCxnSpPr>
          <p:nvPr/>
        </p:nvCxnSpPr>
        <p:spPr>
          <a:xfrm>
            <a:off x="10117631" y="1594014"/>
            <a:ext cx="1558369" cy="195612"/>
          </a:xfrm>
          <a:prstGeom prst="bentConnector3">
            <a:avLst>
              <a:gd name="adj1" fmla="val 100208"/>
            </a:avLst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副标题 2">
            <a:extLst>
              <a:ext uri="{FF2B5EF4-FFF2-40B4-BE49-F238E27FC236}">
                <a16:creationId xmlns:a16="http://schemas.microsoft.com/office/drawing/2014/main" id="{66D25E27-864B-F4EE-1128-72B64F3D6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4714" y="521053"/>
            <a:ext cx="1222572" cy="272236"/>
          </a:xfrm>
        </p:spPr>
        <p:txBody>
          <a:bodyPr>
            <a:normAutofit/>
          </a:bodyPr>
          <a:lstStyle/>
          <a:p>
            <a:pPr algn="just"/>
            <a:r>
              <a:rPr lang="zh-CN" altLang="en-US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工具栏参数说明</a:t>
            </a:r>
            <a:endParaRPr lang="en-US" altLang="zh-CN" sz="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73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B98483-A60A-40F9-8DF4-FC4CDE123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1080000"/>
            <a:ext cx="11160000" cy="5399811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622087" y="585061"/>
            <a:ext cx="4795178" cy="494939"/>
          </a:xfrm>
        </p:spPr>
        <p:txBody>
          <a:bodyPr>
            <a:noAutofit/>
          </a:bodyPr>
          <a:lstStyle/>
          <a:p>
            <a:pPr algn="l"/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点击编辑布局后，可进入布局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根据自身需求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自定义增加，删除和调整布局大小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。支持多个窗格的图层处理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进行图层置顶，图层上移等操作</a:t>
            </a:r>
          </a:p>
          <a:p>
            <a:endParaRPr lang="zh-CN" altLang="zh-CN" sz="10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556967" y="1478007"/>
            <a:ext cx="2170962" cy="48151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副标题 1"/>
          <p:cNvSpPr txBox="1">
            <a:spLocks/>
          </p:cNvSpPr>
          <p:nvPr/>
        </p:nvSpPr>
        <p:spPr>
          <a:xfrm>
            <a:off x="10538671" y="173654"/>
            <a:ext cx="1592619" cy="3546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E56C6B7-167E-6A8C-6986-CC7A4BE62387}"/>
              </a:ext>
            </a:extLst>
          </p:cNvPr>
          <p:cNvSpPr txBox="1"/>
          <p:nvPr/>
        </p:nvSpPr>
        <p:spPr>
          <a:xfrm>
            <a:off x="8268811" y="398418"/>
            <a:ext cx="2924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布局中的模块的大小和位置可通过鼠标点击拉伸或右边的“宽”、“高”、“水平”、和“垂直”来设置</a:t>
            </a:r>
            <a:endParaRPr lang="zh-CN" altLang="en-US" sz="11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副标题 1">
            <a:extLst>
              <a:ext uri="{FF2B5EF4-FFF2-40B4-BE49-F238E27FC236}">
                <a16:creationId xmlns:a16="http://schemas.microsoft.com/office/drawing/2014/main" id="{341FF4E2-3D2D-9E2F-2F50-6179AE1F06B8}"/>
              </a:ext>
            </a:extLst>
          </p:cNvPr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B9872BB-50E9-A11C-4B53-7AA2FF7EA173}"/>
              </a:ext>
            </a:extLst>
          </p:cNvPr>
          <p:cNvSpPr/>
          <p:nvPr/>
        </p:nvSpPr>
        <p:spPr>
          <a:xfrm>
            <a:off x="10039350" y="1552030"/>
            <a:ext cx="828675" cy="3438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434ECF56-0D09-171B-0F9A-EFFF91F4B87C}"/>
              </a:ext>
            </a:extLst>
          </p:cNvPr>
          <p:cNvCxnSpPr>
            <a:cxnSpLocks/>
          </p:cNvCxnSpPr>
          <p:nvPr/>
        </p:nvCxnSpPr>
        <p:spPr>
          <a:xfrm flipV="1">
            <a:off x="3899013" y="947799"/>
            <a:ext cx="0" cy="530208"/>
          </a:xfrm>
          <a:prstGeom prst="straightConnector1">
            <a:avLst/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2A2BCBEC-30F0-E006-CFB7-1422E2223D79}"/>
              </a:ext>
            </a:extLst>
          </p:cNvPr>
          <p:cNvCxnSpPr>
            <a:cxnSpLocks/>
          </p:cNvCxnSpPr>
          <p:nvPr/>
        </p:nvCxnSpPr>
        <p:spPr>
          <a:xfrm flipV="1">
            <a:off x="10412935" y="947799"/>
            <a:ext cx="0" cy="530208"/>
          </a:xfrm>
          <a:prstGeom prst="straightConnector1">
            <a:avLst/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连接符: 肘形 46">
            <a:extLst>
              <a:ext uri="{FF2B5EF4-FFF2-40B4-BE49-F238E27FC236}">
                <a16:creationId xmlns:a16="http://schemas.microsoft.com/office/drawing/2014/main" id="{0E08FF59-99FC-FDA1-07C1-545F3F072E50}"/>
              </a:ext>
            </a:extLst>
          </p:cNvPr>
          <p:cNvCxnSpPr>
            <a:cxnSpLocks/>
          </p:cNvCxnSpPr>
          <p:nvPr/>
        </p:nvCxnSpPr>
        <p:spPr>
          <a:xfrm rot="5400000" flipH="1">
            <a:off x="8421377" y="-1125310"/>
            <a:ext cx="684795" cy="5142411"/>
          </a:xfrm>
          <a:prstGeom prst="bentConnector4">
            <a:avLst>
              <a:gd name="adj1" fmla="val -33382"/>
              <a:gd name="adj2" fmla="val 100014"/>
            </a:avLst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8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0122B-4EE7-5AE8-1118-C8510925E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325" y="727298"/>
            <a:ext cx="9805100" cy="4744239"/>
          </a:xfrm>
          <a:prstGeom prst="rect">
            <a:avLst/>
          </a:prstGeom>
        </p:spPr>
      </p:pic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1F68E801-25C0-5938-4FFE-6CBA969D4234}"/>
              </a:ext>
            </a:extLst>
          </p:cNvPr>
          <p:cNvCxnSpPr>
            <a:cxnSpLocks/>
          </p:cNvCxnSpPr>
          <p:nvPr/>
        </p:nvCxnSpPr>
        <p:spPr>
          <a:xfrm flipV="1">
            <a:off x="3608706" y="527243"/>
            <a:ext cx="0" cy="1380177"/>
          </a:xfrm>
          <a:prstGeom prst="straightConnector1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副标题 2">
            <a:extLst>
              <a:ext uri="{FF2B5EF4-FFF2-40B4-BE49-F238E27FC236}">
                <a16:creationId xmlns:a16="http://schemas.microsoft.com/office/drawing/2014/main" id="{4A5CEF69-6C02-0EFE-2330-F3A909323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5966" y="252612"/>
            <a:ext cx="2337910" cy="261610"/>
          </a:xfrm>
        </p:spPr>
        <p:txBody>
          <a:bodyPr>
            <a:normAutofit/>
          </a:bodyPr>
          <a:lstStyle/>
          <a:p>
            <a:pPr algn="just"/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红色框框内的图像为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PGM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信号</a:t>
            </a:r>
            <a:endParaRPr lang="en-US" altLang="zh-CN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FF71F071-5A09-AC85-2418-A8BBCF9D5830}"/>
              </a:ext>
            </a:extLst>
          </p:cNvPr>
          <p:cNvCxnSpPr>
            <a:cxnSpLocks/>
          </p:cNvCxnSpPr>
          <p:nvPr/>
        </p:nvCxnSpPr>
        <p:spPr>
          <a:xfrm flipV="1">
            <a:off x="3827094" y="528509"/>
            <a:ext cx="0" cy="463164"/>
          </a:xfrm>
          <a:prstGeom prst="straightConnector1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F2FCF0FD-4F3F-84D8-2CFF-3DC94CB187A8}"/>
              </a:ext>
            </a:extLst>
          </p:cNvPr>
          <p:cNvCxnSpPr>
            <a:cxnSpLocks/>
          </p:cNvCxnSpPr>
          <p:nvPr/>
        </p:nvCxnSpPr>
        <p:spPr>
          <a:xfrm flipV="1">
            <a:off x="8915788" y="507872"/>
            <a:ext cx="0" cy="1214828"/>
          </a:xfrm>
          <a:prstGeom prst="straightConnector1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连接符: 肘形 12">
            <a:extLst>
              <a:ext uri="{FF2B5EF4-FFF2-40B4-BE49-F238E27FC236}">
                <a16:creationId xmlns:a16="http://schemas.microsoft.com/office/drawing/2014/main" id="{111A322D-8745-25B9-FE77-398B8AF4D96B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434617" y="514222"/>
            <a:ext cx="4200304" cy="564883"/>
          </a:xfrm>
          <a:prstGeom prst="bentConnector2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C92926F7-035E-329F-9EAB-D96BB075F3A6}"/>
              </a:ext>
            </a:extLst>
          </p:cNvPr>
          <p:cNvSpPr txBox="1"/>
          <p:nvPr/>
        </p:nvSpPr>
        <p:spPr>
          <a:xfrm>
            <a:off x="30506" y="1401827"/>
            <a:ext cx="162745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单击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PVW/PGM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，可进入全屏监看当前的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PVW/PGM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信号视频</a:t>
            </a:r>
            <a:endParaRPr lang="zh-CN" altLang="en-US" sz="1100" dirty="0"/>
          </a:p>
        </p:txBody>
      </p:sp>
      <p:cxnSp>
        <p:nvCxnSpPr>
          <p:cNvPr id="21" name="连接符: 肘形 20">
            <a:extLst>
              <a:ext uri="{FF2B5EF4-FFF2-40B4-BE49-F238E27FC236}">
                <a16:creationId xmlns:a16="http://schemas.microsoft.com/office/drawing/2014/main" id="{70606267-561D-FF8F-53FA-C20C3BE2AD03}"/>
              </a:ext>
            </a:extLst>
          </p:cNvPr>
          <p:cNvCxnSpPr>
            <a:cxnSpLocks/>
            <a:endCxn id="18" idx="2"/>
          </p:cNvCxnSpPr>
          <p:nvPr/>
        </p:nvCxnSpPr>
        <p:spPr>
          <a:xfrm rot="5400000">
            <a:off x="1372992" y="1303955"/>
            <a:ext cx="169277" cy="1226794"/>
          </a:xfrm>
          <a:prstGeom prst="bentConnector3">
            <a:avLst>
              <a:gd name="adj1" fmla="val 235045"/>
            </a:avLst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14D325A3-C9F0-3A3B-D440-397FF34821B4}"/>
              </a:ext>
            </a:extLst>
          </p:cNvPr>
          <p:cNvSpPr txBox="1"/>
          <p:nvPr/>
        </p:nvSpPr>
        <p:spPr>
          <a:xfrm>
            <a:off x="2658761" y="234856"/>
            <a:ext cx="25354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绿色框内的图像为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PVW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信号</a:t>
            </a:r>
            <a:endParaRPr lang="zh-CN" altLang="en-US" sz="11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2063</TotalTime>
  <Words>813</Words>
  <Application>Microsoft Office PowerPoint</Application>
  <PresentationFormat>宽屏</PresentationFormat>
  <Paragraphs>64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等线</vt:lpstr>
      <vt:lpstr>宋体</vt:lpstr>
      <vt:lpstr>微软雅黑</vt:lpstr>
      <vt:lpstr>Arial</vt:lpstr>
      <vt:lpstr>Calibri</vt:lpstr>
      <vt:lpstr>Montserrat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长沙千视电子科技有限公司</dc:title>
  <dc:creator>kvsupport</dc:creator>
  <cp:lastModifiedBy>Gavin Lan</cp:lastModifiedBy>
  <cp:revision>91</cp:revision>
  <dcterms:created xsi:type="dcterms:W3CDTF">2021-01-14T01:45:00Z</dcterms:created>
  <dcterms:modified xsi:type="dcterms:W3CDTF">2022-12-07T09:49:31Z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